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69" r:id="rId9"/>
    <p:sldId id="270" r:id="rId10"/>
    <p:sldId id="273" r:id="rId11"/>
    <p:sldId id="27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6274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18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744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48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96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00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22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298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08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76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315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52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600200"/>
            <a:ext cx="9144000" cy="36576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438"/>
            <a:ext cx="1827407" cy="6859503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6859503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090913"/>
            <a:ext cx="7772400" cy="1650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772400" cy="878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21" name="Shape 2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" name="Shape 23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24" name="Shape 2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2" name="Shape 32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33" name="Shape 3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" name="Shape 35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36" name="Shape 3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38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4" name="Shape 44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45" name="Shape 4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" name="Shape 47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48" name="Shape 4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0" name="Shape 50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4" name="Shape 54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55" name="Shape 5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7" name="Shape 57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Shape 60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-1438"/>
            <a:ext cx="9144000" cy="15254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64" name="Shape 64"/>
          <p:cNvGrpSpPr/>
          <p:nvPr/>
        </p:nvGrpSpPr>
        <p:grpSpPr>
          <a:xfrm>
            <a:off x="0" y="-1438"/>
            <a:ext cx="649180" cy="6859503"/>
            <a:chOff x="0" y="-1438"/>
            <a:chExt cx="649180" cy="6859503"/>
          </a:xfrm>
        </p:grpSpPr>
        <p:sp>
          <p:nvSpPr>
            <p:cNvPr id="65" name="Shape 6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7" name="Shape 67"/>
          <p:cNvGrpSpPr/>
          <p:nvPr/>
        </p:nvGrpSpPr>
        <p:grpSpPr>
          <a:xfrm flipH="1">
            <a:off x="8494493" y="0"/>
            <a:ext cx="649180" cy="6859503"/>
            <a:chOff x="0" y="-1438"/>
            <a:chExt cx="649180" cy="6859503"/>
          </a:xfrm>
        </p:grpSpPr>
        <p:sp>
          <p:nvSpPr>
            <p:cNvPr id="68" name="Shape 6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0" name="Shape 70"/>
          <p:cNvSpPr/>
          <p:nvPr/>
        </p:nvSpPr>
        <p:spPr>
          <a:xfrm>
            <a:off x="0" y="6324600"/>
            <a:ext cx="9144000" cy="5348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" y="0"/>
            <a:ext cx="9143999" cy="691252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935746"/>
            <a:ext cx="7772400" cy="165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Civil War in China and the Japanese Invasion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75" y="3886200"/>
            <a:ext cx="2896399" cy="19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0400" y="3886200"/>
            <a:ext cx="2896414" cy="193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685800" y="2586533"/>
            <a:ext cx="7772400" cy="8780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12334"/>
            <a:ext cx="8229600" cy="8013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US Response to Pearl Harbor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51408" y="1047377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dirty="0">
                <a:solidFill>
                  <a:srgbClr val="000000"/>
                </a:solidFill>
                <a:latin typeface="Arial"/>
                <a:cs typeface="Arial"/>
              </a:rPr>
              <a:t>February 1942, President Roosevelt issued Executive Order </a:t>
            </a:r>
            <a:r>
              <a:rPr lang="en" sz="2400" dirty="0" smtClean="0">
                <a:solidFill>
                  <a:srgbClr val="000000"/>
                </a:solidFill>
                <a:latin typeface="Arial"/>
                <a:cs typeface="Arial"/>
              </a:rPr>
              <a:t>9066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dirty="0" smtClean="0">
                <a:solidFill>
                  <a:srgbClr val="000000"/>
                </a:solidFill>
                <a:latin typeface="Arial"/>
                <a:cs typeface="Arial"/>
              </a:rPr>
              <a:t>This </a:t>
            </a:r>
            <a:r>
              <a:rPr lang="en" sz="2400" dirty="0">
                <a:solidFill>
                  <a:srgbClr val="000000"/>
                </a:solidFill>
                <a:latin typeface="Arial"/>
                <a:cs typeface="Arial"/>
              </a:rPr>
              <a:t>allowed the federal government to ban citizens from living in certain areas, mainly within 50-60 miles of the coast stretching from Washington through California. 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US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dirty="0" smtClean="0">
                <a:solidFill>
                  <a:srgbClr val="000000"/>
                </a:solidFill>
                <a:latin typeface="Arial"/>
                <a:cs typeface="Arial"/>
              </a:rPr>
              <a:t>It </a:t>
            </a:r>
            <a:r>
              <a:rPr lang="en" sz="2400" dirty="0">
                <a:solidFill>
                  <a:srgbClr val="000000"/>
                </a:solidFill>
                <a:latin typeface="Arial"/>
                <a:cs typeface="Arial"/>
              </a:rPr>
              <a:t>also allowed for the transportation of citizens to assembly centers managed by the military in California, Arizona, Washington, and Oregon.</a:t>
            </a:r>
          </a:p>
          <a:p>
            <a:pPr lvl="0" algn="l">
              <a:spcBef>
                <a:spcPts val="0"/>
              </a:spcBef>
              <a:buNone/>
            </a:pPr>
            <a:endParaRPr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897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Relocation of Japanese-Americans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946763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Font typeface="Arial"/>
              <a:buChar char="•"/>
            </a:pPr>
            <a:r>
              <a:rPr lang="en" sz="2400" dirty="0">
                <a:solidFill>
                  <a:schemeClr val="tx1"/>
                </a:solidFill>
              </a:rPr>
              <a:t>In March 1942, President Roosevelt signed Executive Order 9102 which established the War Relocation Authority which gave the government permission to “relocate” Japanese Americans. </a:t>
            </a:r>
            <a:r>
              <a:rPr lang="en" sz="2400" b="1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7469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  <a:latin typeface="Arial"/>
                <a:cs typeface="Arial"/>
              </a:rPr>
              <a:t>Chinese Civil War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89675" y="986318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4625" lvl="0" indent="-174625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  <a:latin typeface="Arial"/>
                <a:cs typeface="Arial"/>
              </a:rPr>
              <a:t>In 1912, the Qing dynasty crumbled, ending imperial rule in </a:t>
            </a:r>
            <a:r>
              <a:rPr lang="en" sz="2000" dirty="0" smtClean="0">
                <a:solidFill>
                  <a:srgbClr val="000000"/>
                </a:solidFill>
                <a:latin typeface="Arial"/>
                <a:cs typeface="Arial"/>
              </a:rPr>
              <a:t>China.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" sz="20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" sz="2000" dirty="0">
                <a:solidFill>
                  <a:srgbClr val="000000"/>
                </a:solidFill>
                <a:latin typeface="Arial"/>
                <a:cs typeface="Arial"/>
              </a:rPr>
              <a:t>ensuing political, social and economic chaos led to the formation of two main factions.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" sz="20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" sz="2000" b="1" dirty="0">
                <a:solidFill>
                  <a:srgbClr val="3366FF"/>
                </a:solidFill>
                <a:latin typeface="Arial"/>
                <a:cs typeface="Arial"/>
              </a:rPr>
              <a:t>Nationalists</a:t>
            </a:r>
            <a:r>
              <a:rPr lang="en" sz="2000" dirty="0">
                <a:solidFill>
                  <a:srgbClr val="000000"/>
                </a:solidFill>
                <a:latin typeface="Arial"/>
                <a:cs typeface="Arial"/>
              </a:rPr>
              <a:t> were led by Chaing Kai-shek.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" sz="20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" sz="2000" b="1" dirty="0">
                <a:solidFill>
                  <a:srgbClr val="008000"/>
                </a:solidFill>
                <a:latin typeface="Arial"/>
                <a:cs typeface="Arial"/>
              </a:rPr>
              <a:t>Communists</a:t>
            </a:r>
            <a:r>
              <a:rPr lang="en" sz="20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" sz="2000" dirty="0">
                <a:solidFill>
                  <a:srgbClr val="000000"/>
                </a:solidFill>
                <a:latin typeface="Arial"/>
                <a:cs typeface="Arial"/>
              </a:rPr>
              <a:t>were led by Mao Zedong.</a:t>
            </a:r>
          </a:p>
          <a:p>
            <a:pPr marL="914400" lvl="0" indent="38735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3038" lvl="0" indent="-173038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Char char="•"/>
            </a:pPr>
            <a:r>
              <a:rPr lang="en" sz="2000" dirty="0" smtClean="0">
                <a:solidFill>
                  <a:srgbClr val="000000"/>
                </a:solidFill>
                <a:latin typeface="Arial"/>
                <a:cs typeface="Arial"/>
              </a:rPr>
              <a:t>At </a:t>
            </a:r>
            <a:r>
              <a:rPr lang="en" sz="2000" dirty="0">
                <a:solidFill>
                  <a:srgbClr val="000000"/>
                </a:solidFill>
                <a:latin typeface="Arial"/>
                <a:cs typeface="Arial"/>
              </a:rPr>
              <a:t>first, the two factions worked together against warlords, however, the Nationalists soon turned on the </a:t>
            </a:r>
            <a:r>
              <a:rPr lang="en" sz="2000" dirty="0" smtClean="0">
                <a:solidFill>
                  <a:srgbClr val="000000"/>
                </a:solidFill>
                <a:latin typeface="Arial"/>
                <a:cs typeface="Arial"/>
              </a:rPr>
              <a:t>Communists.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" sz="2000" dirty="0" smtClean="0">
                <a:solidFill>
                  <a:srgbClr val="000000"/>
                </a:solidFill>
                <a:latin typeface="Arial"/>
                <a:cs typeface="Arial"/>
              </a:rPr>
              <a:t>This </a:t>
            </a:r>
            <a:r>
              <a:rPr lang="en" sz="2000" dirty="0">
                <a:solidFill>
                  <a:srgbClr val="000000"/>
                </a:solidFill>
                <a:latin typeface="Arial"/>
                <a:cs typeface="Arial"/>
              </a:rPr>
              <a:t>led to a nearly ten-year Chinese civil war which lasted until 1937.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27900" y="438233"/>
            <a:ext cx="3569700" cy="4211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u="sng">
                <a:solidFill>
                  <a:srgbClr val="1C4587"/>
                </a:solidFill>
              </a:rPr>
              <a:t>Nationalists</a:t>
            </a:r>
            <a:br>
              <a:rPr lang="en" sz="3600" u="sng">
                <a:solidFill>
                  <a:srgbClr val="1C4587"/>
                </a:solidFill>
              </a:rPr>
            </a:br>
            <a:r>
              <a:rPr lang="en">
                <a:solidFill>
                  <a:srgbClr val="000000"/>
                </a:solidFill>
              </a:rPr>
              <a:t>Believe the people should not have to live under the control of the government. </a:t>
            </a:r>
            <a:r>
              <a:rPr lang="en"/>
              <a:t>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042200" y="438233"/>
            <a:ext cx="3759000" cy="4211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u="sng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Communists</a:t>
            </a:r>
            <a:r>
              <a:rPr lang="en" sz="3600" u="sng">
                <a:solidFill>
                  <a:srgbClr val="1C4587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" sz="3600" u="sng">
                <a:solidFill>
                  <a:srgbClr val="1C4587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Believe the government should have control over property and economy.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52674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Japanese Invasion of China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801384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sz="2800" dirty="0">
                <a:solidFill>
                  <a:srgbClr val="000000"/>
                </a:solidFill>
                <a:latin typeface="Arial"/>
                <a:cs typeface="Arial"/>
              </a:rPr>
              <a:t>Japan invaded China in </a:t>
            </a:r>
            <a:r>
              <a:rPr lang="en" sz="2800" dirty="0" smtClean="0">
                <a:solidFill>
                  <a:srgbClr val="000000"/>
                </a:solidFill>
                <a:latin typeface="Arial"/>
                <a:cs typeface="Arial"/>
              </a:rPr>
              <a:t>1937.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685800" lvl="0" indent="-457200" rtl="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685800" lvl="0" indent="-457200" rtl="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sz="28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" sz="2800" dirty="0">
                <a:solidFill>
                  <a:srgbClr val="000000"/>
                </a:solidFill>
                <a:latin typeface="Arial"/>
                <a:cs typeface="Arial"/>
              </a:rPr>
              <a:t>Chinese Nationalists and Communists declared a temporary truce and fought together against the Japanese.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lvl="0" rtl="0">
              <a:spcBef>
                <a:spcPts val="0"/>
              </a:spcBef>
              <a:buClr>
                <a:srgbClr val="000000"/>
              </a:buClr>
            </a:pP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685800" lvl="0" indent="-457200" rtl="0"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sz="2800" dirty="0" smtClean="0">
                <a:solidFill>
                  <a:srgbClr val="000000"/>
                </a:solidFill>
                <a:latin typeface="Arial"/>
                <a:cs typeface="Arial"/>
              </a:rPr>
              <a:t>People </a:t>
            </a:r>
            <a:r>
              <a:rPr lang="en" sz="2800" dirty="0">
                <a:solidFill>
                  <a:srgbClr val="000000"/>
                </a:solidFill>
                <a:latin typeface="Arial"/>
                <a:cs typeface="Arial"/>
              </a:rPr>
              <a:t>fled to the city of Nanking to escape the Japanese troops.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669" y="184934"/>
            <a:ext cx="6655826" cy="515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7469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Nanking Massacre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986421"/>
            <a:ext cx="8229600" cy="34766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 b="1" dirty="0">
                <a:solidFill>
                  <a:srgbClr val="000000"/>
                </a:solidFill>
              </a:rPr>
              <a:t>December </a:t>
            </a:r>
            <a:r>
              <a:rPr lang="en" sz="2400" b="1" dirty="0" smtClean="0">
                <a:solidFill>
                  <a:srgbClr val="000000"/>
                </a:solidFill>
              </a:rPr>
              <a:t>1937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191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200" dirty="0" smtClean="0">
                <a:solidFill>
                  <a:srgbClr val="000000"/>
                </a:solidFill>
                <a:latin typeface="Arial"/>
                <a:cs typeface="Arial"/>
              </a:rPr>
              <a:t>Japan </a:t>
            </a: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launched a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six </a:t>
            </a:r>
            <a:r>
              <a:rPr lang="en" sz="2200" dirty="0" smtClean="0">
                <a:solidFill>
                  <a:srgbClr val="000000"/>
                </a:solidFill>
                <a:latin typeface="Arial"/>
                <a:cs typeface="Arial"/>
              </a:rPr>
              <a:t>week </a:t>
            </a: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assault of unarmed civilians in the city of Nanking. </a:t>
            </a:r>
          </a:p>
          <a:p>
            <a:pPr marL="457200" lvl="0" indent="-381000" algn="ctr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95288" lvl="0" indent="-284163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200" dirty="0" smtClean="0">
                <a:solidFill>
                  <a:srgbClr val="000000"/>
                </a:solidFill>
                <a:latin typeface="Arial"/>
                <a:cs typeface="Arial"/>
              </a:rPr>
              <a:t>Looting</a:t>
            </a: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, rape, torture, and mass killings led to an estimated death toll of 350,000 Chinese citizens. 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indent="61913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191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Japan never took full responsibility for their actions which remains, to this day, a stumbling block in the relationship between the two countries.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22191"/>
          <a:stretch/>
        </p:blipFill>
        <p:spPr>
          <a:xfrm>
            <a:off x="2436075" y="0"/>
            <a:ext cx="67079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438950" y="975433"/>
            <a:ext cx="371400" cy="3753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900400" y="795333"/>
            <a:ext cx="1226699" cy="3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Massacre Sites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6500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Anti-Japanese Sentiment in US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946763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Influx of Japanese immigration to the west coast in the late 19th century. 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Japanese immigrants were willing to work for less wages causing </a:t>
            </a:r>
            <a:r>
              <a:rPr lang="en" sz="2200" dirty="0" smtClean="0">
                <a:solidFill>
                  <a:srgbClr val="000000"/>
                </a:solidFill>
                <a:latin typeface="Arial"/>
                <a:cs typeface="Arial"/>
              </a:rPr>
              <a:t>Americaworkers </a:t>
            </a: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to feel financially threatened. 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In the 20th century, the US government did not agree with the aggressive nature of Imperial Japan. 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200" dirty="0" smtClean="0">
                <a:solidFill>
                  <a:srgbClr val="000000"/>
                </a:solidFill>
                <a:latin typeface="Arial"/>
                <a:cs typeface="Arial"/>
              </a:rPr>
              <a:t>As </a:t>
            </a: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a result, the US supported the Chinese government in their war against Japan. </a:t>
            </a:r>
          </a:p>
          <a:p>
            <a:pPr lvl="0" rtl="0">
              <a:spcBef>
                <a:spcPts val="0"/>
              </a:spcBef>
              <a:buNone/>
            </a:pPr>
            <a:endParaRPr lang="en" sz="18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897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Attack on Pearl Harbor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761829"/>
            <a:ext cx="8229600" cy="42560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On December 7, 1941, Japan bombed Pearl Harbor, a US naval base on the island of Oahu, Hawaii</a:t>
            </a:r>
            <a:r>
              <a:rPr lang="en" sz="22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Within two hours, 20 US naval vessels and 200 airplanes were destroyed. 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Two Thousand US soldiers and sailors were killed while 1000 were wounded</a:t>
            </a:r>
            <a:r>
              <a:rPr lang="en" sz="22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200" dirty="0">
                <a:solidFill>
                  <a:srgbClr val="000000"/>
                </a:solidFill>
                <a:latin typeface="Arial"/>
                <a:cs typeface="Arial"/>
              </a:rPr>
              <a:t>In response, President Franklin D. Roosevelt gained full support from the Congress to declare war against Japan. It was then that the US entered World War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402</Words>
  <Application>Microsoft Office PowerPoint</Application>
  <PresentationFormat>On-screen Show (4:3)</PresentationFormat>
  <Paragraphs>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spotlight</vt:lpstr>
      <vt:lpstr>The Civil War in China and the Japanese Invasion</vt:lpstr>
      <vt:lpstr>Chinese Civil War</vt:lpstr>
      <vt:lpstr>PowerPoint Presentation</vt:lpstr>
      <vt:lpstr>Japanese Invasion of China</vt:lpstr>
      <vt:lpstr>PowerPoint Presentation</vt:lpstr>
      <vt:lpstr>Nanking Massacre</vt:lpstr>
      <vt:lpstr>PowerPoint Presentation</vt:lpstr>
      <vt:lpstr>Anti-Japanese Sentiment in US</vt:lpstr>
      <vt:lpstr>Attack on Pearl Harbor</vt:lpstr>
      <vt:lpstr>US Response to Pearl Harbor</vt:lpstr>
      <vt:lpstr>Relocation of Japanese-Americans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 in China and the Japanese Invasion</dc:title>
  <cp:lastModifiedBy>Joseph Solis</cp:lastModifiedBy>
  <cp:revision>7</cp:revision>
  <dcterms:modified xsi:type="dcterms:W3CDTF">2017-03-02T13:57:08Z</dcterms:modified>
</cp:coreProperties>
</file>